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2"/>
  </p:notesMasterIdLst>
  <p:sldIdLst>
    <p:sldId id="451" r:id="rId2"/>
    <p:sldId id="452" r:id="rId3"/>
    <p:sldId id="509" r:id="rId4"/>
    <p:sldId id="435" r:id="rId5"/>
    <p:sldId id="444" r:id="rId6"/>
    <p:sldId id="443" r:id="rId7"/>
    <p:sldId id="420" r:id="rId8"/>
    <p:sldId id="511" r:id="rId9"/>
    <p:sldId id="512" r:id="rId10"/>
    <p:sldId id="513" r:id="rId11"/>
    <p:sldId id="422" r:id="rId12"/>
    <p:sldId id="446" r:id="rId13"/>
    <p:sldId id="436" r:id="rId14"/>
    <p:sldId id="389" r:id="rId15"/>
    <p:sldId id="551" r:id="rId16"/>
    <p:sldId id="530" r:id="rId17"/>
    <p:sldId id="439" r:id="rId18"/>
    <p:sldId id="515" r:id="rId19"/>
    <p:sldId id="516" r:id="rId20"/>
    <p:sldId id="264" r:id="rId21"/>
    <p:sldId id="517" r:id="rId22"/>
    <p:sldId id="396" r:id="rId23"/>
    <p:sldId id="440" r:id="rId24"/>
    <p:sldId id="475" r:id="rId25"/>
    <p:sldId id="518" r:id="rId26"/>
    <p:sldId id="531" r:id="rId27"/>
    <p:sldId id="532" r:id="rId28"/>
    <p:sldId id="533" r:id="rId29"/>
    <p:sldId id="412" r:id="rId30"/>
    <p:sldId id="397" r:id="rId31"/>
    <p:sldId id="534" r:id="rId32"/>
    <p:sldId id="398" r:id="rId33"/>
    <p:sldId id="399" r:id="rId34"/>
    <p:sldId id="535" r:id="rId35"/>
    <p:sldId id="400" r:id="rId36"/>
    <p:sldId id="401" r:id="rId37"/>
    <p:sldId id="402" r:id="rId38"/>
    <p:sldId id="536" r:id="rId39"/>
    <p:sldId id="537" r:id="rId40"/>
    <p:sldId id="403" r:id="rId41"/>
    <p:sldId id="538" r:id="rId42"/>
    <p:sldId id="404" r:id="rId43"/>
    <p:sldId id="539" r:id="rId44"/>
    <p:sldId id="405" r:id="rId45"/>
    <p:sldId id="519" r:id="rId46"/>
    <p:sldId id="406" r:id="rId47"/>
    <p:sldId id="540" r:id="rId48"/>
    <p:sldId id="407" r:id="rId49"/>
    <p:sldId id="541" r:id="rId50"/>
    <p:sldId id="408" r:id="rId51"/>
    <p:sldId id="287" r:id="rId52"/>
    <p:sldId id="542" r:id="rId53"/>
    <p:sldId id="447" r:id="rId54"/>
    <p:sldId id="414" r:id="rId55"/>
    <p:sldId id="550" r:id="rId56"/>
    <p:sldId id="543" r:id="rId57"/>
    <p:sldId id="448" r:id="rId58"/>
    <p:sldId id="521" r:id="rId59"/>
    <p:sldId id="522" r:id="rId60"/>
    <p:sldId id="523" r:id="rId61"/>
    <p:sldId id="524" r:id="rId62"/>
    <p:sldId id="261" r:id="rId63"/>
    <p:sldId id="449" r:id="rId64"/>
    <p:sldId id="525" r:id="rId65"/>
    <p:sldId id="548" r:id="rId66"/>
    <p:sldId id="549" r:id="rId67"/>
    <p:sldId id="544" r:id="rId68"/>
    <p:sldId id="545" r:id="rId69"/>
    <p:sldId id="546" r:id="rId70"/>
    <p:sldId id="547" r:id="rId71"/>
    <p:sldId id="263" r:id="rId72"/>
    <p:sldId id="526" r:id="rId73"/>
    <p:sldId id="458" r:id="rId74"/>
    <p:sldId id="304" r:id="rId75"/>
    <p:sldId id="527" r:id="rId76"/>
    <p:sldId id="529" r:id="rId77"/>
    <p:sldId id="459" r:id="rId78"/>
    <p:sldId id="528" r:id="rId79"/>
    <p:sldId id="308" r:id="rId80"/>
    <p:sldId id="269" r:id="rId81"/>
    <p:sldId id="307" r:id="rId82"/>
    <p:sldId id="305" r:id="rId83"/>
    <p:sldId id="552" r:id="rId84"/>
    <p:sldId id="553" r:id="rId85"/>
    <p:sldId id="554" r:id="rId86"/>
    <p:sldId id="462" r:id="rId87"/>
    <p:sldId id="463" r:id="rId88"/>
    <p:sldId id="476" r:id="rId89"/>
    <p:sldId id="477" r:id="rId90"/>
    <p:sldId id="465" r:id="rId91"/>
    <p:sldId id="480" r:id="rId92"/>
    <p:sldId id="482" r:id="rId93"/>
    <p:sldId id="481" r:id="rId94"/>
    <p:sldId id="466" r:id="rId95"/>
    <p:sldId id="483" r:id="rId96"/>
    <p:sldId id="484" r:id="rId97"/>
    <p:sldId id="485" r:id="rId98"/>
    <p:sldId id="468" r:id="rId99"/>
    <p:sldId id="470" r:id="rId100"/>
    <p:sldId id="487" r:id="rId101"/>
    <p:sldId id="488" r:id="rId102"/>
    <p:sldId id="489" r:id="rId103"/>
    <p:sldId id="490" r:id="rId104"/>
    <p:sldId id="473" r:id="rId105"/>
    <p:sldId id="474" r:id="rId106"/>
    <p:sldId id="491" r:id="rId107"/>
    <p:sldId id="472" r:id="rId108"/>
    <p:sldId id="492" r:id="rId109"/>
    <p:sldId id="493" r:id="rId110"/>
    <p:sldId id="494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DB520-2748-481D-8AB0-F2D6768C2569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B835B-1C50-4CE2-B1E6-E71B0922B2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14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DBA5FF2-54B5-443D-B565-0A14AFEF0443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29CDB89-DF20-4E6A-BD86-F71423826D1C}" type="datetimeFigureOut">
              <a:rPr lang="en-IN" smtClean="0"/>
              <a:t>09-01-2020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620000" cy="1143000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7620000" cy="5708104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IN" sz="6600" b="1" cap="all" dirty="0">
                <a:solidFill>
                  <a:schemeClr val="tx1">
                    <a:tint val="75000"/>
                  </a:schemeClr>
                </a:solidFill>
              </a:rPr>
              <a:t>Decision Tree</a:t>
            </a:r>
          </a:p>
          <a:p>
            <a:pPr marL="114300" indent="0">
              <a:buNone/>
            </a:pPr>
            <a:endParaRPr lang="en-IN" sz="6600" b="1" cap="all" dirty="0">
              <a:solidFill>
                <a:schemeClr val="tx1">
                  <a:tint val="75000"/>
                </a:schemeClr>
              </a:solidFill>
            </a:endParaRPr>
          </a:p>
          <a:p>
            <a:pPr marL="114300" indent="0">
              <a:buNone/>
            </a:pPr>
            <a:endParaRPr lang="en-IN" sz="6600" b="1" cap="all" dirty="0">
              <a:solidFill>
                <a:schemeClr val="tx1">
                  <a:tint val="75000"/>
                </a:schemeClr>
              </a:solidFill>
            </a:endParaRPr>
          </a:p>
          <a:p>
            <a:pPr marL="114300" indent="0">
              <a:buNone/>
            </a:pPr>
            <a:endParaRPr lang="en-IN" sz="4300" b="1" dirty="0"/>
          </a:p>
          <a:p>
            <a:pPr marL="114300" indent="0">
              <a:buNone/>
            </a:pPr>
            <a:r>
              <a:rPr lang="en-IN" sz="4300" b="1" dirty="0"/>
              <a:t>					</a:t>
            </a:r>
          </a:p>
          <a:p>
            <a:pPr marL="114300" indent="0">
              <a:buNone/>
            </a:pPr>
            <a:r>
              <a:rPr lang="en-IN" sz="4300" b="1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1962383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 Machine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4190672" cy="464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84784"/>
            <a:ext cx="304530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42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Weight of Model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6" y="1700808"/>
            <a:ext cx="5914877" cy="272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554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Weight of Model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07" y="1700808"/>
            <a:ext cx="6280370" cy="280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554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Weight of 3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2" y="1844824"/>
            <a:ext cx="73152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469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Assinging</a:t>
            </a:r>
            <a:r>
              <a:rPr lang="en-IN" dirty="0"/>
              <a:t> weights to 2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88840"/>
            <a:ext cx="72485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802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0" y="1412776"/>
            <a:ext cx="31623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2776"/>
            <a:ext cx="18383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2948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32004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96752"/>
            <a:ext cx="14478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405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18638"/>
            <a:ext cx="32670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9738"/>
            <a:ext cx="14478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167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32099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6930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764704"/>
            <a:ext cx="32099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75" y="721515"/>
            <a:ext cx="330517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9093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"/>
            <a:ext cx="32099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2900"/>
            <a:ext cx="330517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73016"/>
            <a:ext cx="33147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90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" y="976536"/>
            <a:ext cx="3967399" cy="375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15971"/>
            <a:ext cx="3885622" cy="3718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630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Final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29230"/>
            <a:ext cx="30194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90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360045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05" y="436921"/>
            <a:ext cx="353377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64863"/>
            <a:ext cx="2937697" cy="248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14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04864"/>
            <a:ext cx="7620000" cy="1143000"/>
          </a:xfrm>
        </p:spPr>
        <p:txBody>
          <a:bodyPr/>
          <a:lstStyle/>
          <a:p>
            <a:r>
              <a:rPr lang="en-IN" dirty="0"/>
              <a:t> Construction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46" y="692696"/>
            <a:ext cx="4604529" cy="437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10743"/>
            <a:ext cx="3084894" cy="387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52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990"/>
            <a:ext cx="7620000" cy="4320138"/>
          </a:xfrm>
        </p:spPr>
        <p:txBody>
          <a:bodyPr/>
          <a:lstStyle/>
          <a:p>
            <a:r>
              <a:rPr lang="en-IN" sz="2800" dirty="0"/>
              <a:t>Decision Tree Algorithm also works in the same way as we think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7566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6126162"/>
          </a:xfrm>
        </p:spPr>
        <p:txBody>
          <a:bodyPr/>
          <a:lstStyle/>
          <a:p>
            <a:r>
              <a:rPr lang="en-IN" sz="3600" b="1" dirty="0"/>
              <a:t>Terminologies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1649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Terminologies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Root Node</a:t>
            </a:r>
            <a:endParaRPr lang="en-IN" dirty="0"/>
          </a:p>
          <a:p>
            <a:pPr marL="114300" indent="0">
              <a:buNone/>
            </a:pPr>
            <a:r>
              <a:rPr lang="en-IN" b="1" dirty="0"/>
              <a:t>Decision node</a:t>
            </a:r>
            <a:endParaRPr lang="en-IN" dirty="0"/>
          </a:p>
          <a:p>
            <a:pPr marL="114300" indent="0">
              <a:buNone/>
            </a:pPr>
            <a:r>
              <a:rPr lang="en-IN" b="1" dirty="0"/>
              <a:t>Leaves</a:t>
            </a:r>
            <a:endParaRPr lang="en-IN" dirty="0"/>
          </a:p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905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Supervised learning algorithm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Root Node </a:t>
            </a:r>
            <a:r>
              <a:rPr lang="en-IN" dirty="0"/>
              <a:t>- </a:t>
            </a:r>
          </a:p>
          <a:p>
            <a:pPr marL="114300" indent="0">
              <a:buNone/>
            </a:pPr>
            <a:r>
              <a:rPr lang="en-IN" b="1" dirty="0"/>
              <a:t>Decision node</a:t>
            </a:r>
            <a:r>
              <a:rPr lang="en-IN" dirty="0"/>
              <a:t> -</a:t>
            </a:r>
          </a:p>
          <a:p>
            <a:pPr marL="114300" indent="0">
              <a:buNone/>
            </a:pPr>
            <a:r>
              <a:rPr lang="en-IN" b="1" dirty="0"/>
              <a:t>Leaves</a:t>
            </a:r>
            <a:r>
              <a:rPr lang="en-IN" dirty="0"/>
              <a:t> -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74837"/>
            <a:ext cx="31527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 result for decision tree disadvant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60394"/>
            <a:ext cx="5746721" cy="35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1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Supervised learning algorithm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Root Node </a:t>
            </a:r>
            <a:r>
              <a:rPr lang="en-IN" dirty="0"/>
              <a:t>- Outlook</a:t>
            </a:r>
          </a:p>
          <a:p>
            <a:pPr marL="114300" indent="0">
              <a:buNone/>
            </a:pPr>
            <a:r>
              <a:rPr lang="en-IN" b="1" dirty="0"/>
              <a:t>Decision node</a:t>
            </a:r>
            <a:r>
              <a:rPr lang="en-IN" dirty="0"/>
              <a:t> - Humidity/Wind</a:t>
            </a:r>
          </a:p>
          <a:p>
            <a:pPr marL="114300" indent="0">
              <a:buNone/>
            </a:pPr>
            <a:r>
              <a:rPr lang="en-IN" b="1" dirty="0"/>
              <a:t>Leaves</a:t>
            </a:r>
            <a:r>
              <a:rPr lang="en-IN" dirty="0"/>
              <a:t> - Yes/No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674837"/>
            <a:ext cx="31527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 result for decision tree disadvant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48" y="3429000"/>
            <a:ext cx="4536504" cy="279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7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800" b="1" dirty="0"/>
              <a:t>  How do we find the Root node ?</a:t>
            </a:r>
          </a:p>
        </p:txBody>
      </p:sp>
    </p:spTree>
    <p:extLst>
      <p:ext uri="{BB962C8B-B14F-4D97-AF65-F5344CB8AC3E}">
        <p14:creationId xmlns:p14="http://schemas.microsoft.com/office/powerpoint/2010/main" val="387876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620000" cy="1143000"/>
          </a:xfrm>
        </p:spPr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7620000" cy="570810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6600" b="1" cap="all" dirty="0">
                <a:solidFill>
                  <a:schemeClr val="tx1">
                    <a:tint val="75000"/>
                  </a:schemeClr>
                </a:solidFill>
              </a:rPr>
              <a:t>Decision Tree</a:t>
            </a:r>
          </a:p>
          <a:p>
            <a:pPr marL="114300" indent="0">
              <a:buNone/>
            </a:pPr>
            <a:endParaRPr lang="en-IN" sz="6600" b="1" cap="all" dirty="0">
              <a:solidFill>
                <a:schemeClr val="tx1">
                  <a:tint val="75000"/>
                </a:schemeClr>
              </a:solidFill>
            </a:endParaRPr>
          </a:p>
          <a:p>
            <a:pPr marL="114300" indent="0">
              <a:buNone/>
            </a:pPr>
            <a:endParaRPr lang="en-IN" sz="6600" b="1" cap="all" dirty="0">
              <a:solidFill>
                <a:schemeClr val="tx1">
                  <a:tint val="75000"/>
                </a:schemeClr>
              </a:solidFill>
            </a:endParaRPr>
          </a:p>
          <a:p>
            <a:pPr marL="114300" indent="0">
              <a:buNone/>
            </a:pPr>
            <a:endParaRPr lang="en-IN" sz="2600" b="1" dirty="0"/>
          </a:p>
          <a:p>
            <a:pPr marL="114300" indent="0">
              <a:buNone/>
            </a:pPr>
            <a:r>
              <a:rPr lang="en-IN" sz="2600" b="1" dirty="0">
                <a:solidFill>
                  <a:srgbClr val="000000"/>
                </a:solidFill>
              </a:rPr>
              <a:t>	          -	</a:t>
            </a:r>
            <a:r>
              <a:rPr lang="en-IN" sz="2600" b="1" dirty="0">
                <a:solidFill>
                  <a:srgbClr val="FF0000"/>
                </a:solidFill>
              </a:rPr>
              <a:t>C</a:t>
            </a:r>
            <a:r>
              <a:rPr lang="en-IN" sz="2600" dirty="0">
                <a:solidFill>
                  <a:srgbClr val="000000"/>
                </a:solidFill>
              </a:rPr>
              <a:t>l</a:t>
            </a:r>
            <a:r>
              <a:rPr lang="en-IN" sz="2600" b="1" dirty="0">
                <a:solidFill>
                  <a:srgbClr val="FF0000"/>
                </a:solidFill>
              </a:rPr>
              <a:t>A</a:t>
            </a:r>
            <a:r>
              <a:rPr lang="en-IN" sz="2600" dirty="0">
                <a:solidFill>
                  <a:srgbClr val="000000"/>
                </a:solidFill>
              </a:rPr>
              <a:t>ssification and </a:t>
            </a:r>
            <a:r>
              <a:rPr lang="en-IN" sz="2600" b="1" dirty="0">
                <a:solidFill>
                  <a:srgbClr val="FF0000"/>
                </a:solidFill>
              </a:rPr>
              <a:t>R</a:t>
            </a:r>
            <a:r>
              <a:rPr lang="en-IN" sz="2600" dirty="0">
                <a:solidFill>
                  <a:srgbClr val="000000"/>
                </a:solidFill>
              </a:rPr>
              <a:t>egression </a:t>
            </a:r>
            <a:r>
              <a:rPr lang="en-IN" sz="2600" b="1" dirty="0">
                <a:solidFill>
                  <a:srgbClr val="FF0000"/>
                </a:solidFill>
              </a:rPr>
              <a:t>T</a:t>
            </a:r>
            <a:r>
              <a:rPr lang="en-IN" sz="2600" dirty="0">
                <a:solidFill>
                  <a:srgbClr val="000000"/>
                </a:solidFill>
              </a:rPr>
              <a:t>ree (</a:t>
            </a:r>
            <a:r>
              <a:rPr lang="en-IN" sz="2600" dirty="0">
                <a:solidFill>
                  <a:srgbClr val="FF0000"/>
                </a:solidFill>
              </a:rPr>
              <a:t>CART</a:t>
            </a:r>
            <a:r>
              <a:rPr lang="en-IN" sz="2600" dirty="0">
                <a:solidFill>
                  <a:srgbClr val="000000"/>
                </a:solidFill>
              </a:rPr>
              <a:t>)</a:t>
            </a:r>
          </a:p>
          <a:p>
            <a:pPr marL="114300" indent="0">
              <a:buNone/>
            </a:pP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937215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cap="all" dirty="0"/>
              <a:t>  </a:t>
            </a:r>
            <a:br>
              <a:rPr lang="en-IN" sz="2800" b="1" cap="all" dirty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2400" b="1" cap="all" dirty="0"/>
              <a:t>How to find Root (2 Ways)</a:t>
            </a: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r>
              <a:rPr lang="en-IN" b="1" dirty="0"/>
              <a:t>Information gain(Entropy)</a:t>
            </a:r>
          </a:p>
          <a:p>
            <a:r>
              <a:rPr lang="en-IN" b="1" dirty="0" err="1"/>
              <a:t>Gini</a:t>
            </a:r>
            <a:r>
              <a:rPr lang="en-IN" b="1" dirty="0"/>
              <a:t> index</a:t>
            </a:r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63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cap="all" dirty="0"/>
              <a:t>  </a:t>
            </a:r>
            <a:br>
              <a:rPr lang="en-IN" sz="2800" b="1" cap="all" dirty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Understand Entropy you will get to understand </a:t>
            </a:r>
          </a:p>
          <a:p>
            <a:pPr marL="114300" indent="0">
              <a:buNone/>
            </a:pPr>
            <a:r>
              <a:rPr lang="en-IN" b="1" dirty="0"/>
              <a:t>Information Gain </a:t>
            </a:r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5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Entropy or Randomness </a:t>
            </a:r>
            <a:br>
              <a:rPr lang="en-IN" dirty="0"/>
            </a:br>
            <a:r>
              <a:rPr lang="en-IN" dirty="0"/>
              <a:t>	- </a:t>
            </a:r>
            <a:r>
              <a:rPr lang="en-IN" sz="2800" dirty="0"/>
              <a:t>The measure of uncertainty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57" y="2420888"/>
            <a:ext cx="7200800" cy="167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0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8" y="450241"/>
            <a:ext cx="8227235" cy="444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00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dirty="0"/>
              <a:t>Entropy - </a:t>
            </a:r>
            <a:r>
              <a:rPr lang="en-IN" sz="2800" dirty="0"/>
              <a:t>The measure of uncertainty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r>
              <a:rPr lang="en-IN" dirty="0"/>
              <a:t>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08" y="4994239"/>
            <a:ext cx="5112568" cy="93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7668344" cy="199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53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026570"/>
          </a:xfrm>
        </p:spPr>
        <p:txBody>
          <a:bodyPr>
            <a:normAutofit/>
          </a:bodyPr>
          <a:lstStyle/>
          <a:p>
            <a:r>
              <a:rPr lang="en-IN" sz="2800" b="1" dirty="0"/>
              <a:t>	Information Gain 	  </a:t>
            </a:r>
            <a:r>
              <a:rPr lang="en-IN" sz="2800" dirty="0"/>
              <a:t>|  </a:t>
            </a:r>
            <a:r>
              <a:rPr lang="en-IN" sz="2800" b="1" dirty="0"/>
              <a:t>  Entropy</a:t>
            </a:r>
            <a:endParaRPr lang="en-IN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6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Information Gain 	  </a:t>
            </a:r>
            <a:r>
              <a:rPr lang="en-IN" sz="2800" dirty="0"/>
              <a:t>&amp;  </a:t>
            </a:r>
            <a:r>
              <a:rPr lang="en-IN" sz="2800" b="1" dirty="0"/>
              <a:t> Entropy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/>
              <a:t>Information Gain -&gt; Information theory -&gt; Entropy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Entropy = </a:t>
            </a:r>
            <a:r>
              <a:rPr lang="en-IN" b="1" dirty="0"/>
              <a:t>Randomness </a:t>
            </a:r>
            <a:r>
              <a:rPr lang="en-IN" dirty="0"/>
              <a:t>or</a:t>
            </a:r>
            <a:r>
              <a:rPr lang="en-IN" b="1" dirty="0"/>
              <a:t> Uncertainty</a:t>
            </a:r>
            <a:r>
              <a:rPr lang="en-IN" dirty="0"/>
              <a:t> of a random variable.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478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Information Gain 	  </a:t>
            </a:r>
            <a:r>
              <a:rPr lang="en-IN" sz="2800" dirty="0"/>
              <a:t>&amp;  </a:t>
            </a:r>
            <a:r>
              <a:rPr lang="en-IN" sz="2800" b="1" dirty="0"/>
              <a:t> Entropy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/>
              <a:t>Information Gain -&gt; Information theory -&gt; Entropy </a:t>
            </a:r>
          </a:p>
          <a:p>
            <a:pPr marL="114300" indent="0">
              <a:buNone/>
            </a:pPr>
            <a:r>
              <a:rPr lang="en-IN" dirty="0"/>
              <a:t>Entropy = </a:t>
            </a:r>
            <a:r>
              <a:rPr lang="en-IN" b="1" dirty="0"/>
              <a:t>Randomness </a:t>
            </a:r>
            <a:r>
              <a:rPr lang="en-IN" dirty="0"/>
              <a:t>or</a:t>
            </a:r>
            <a:r>
              <a:rPr lang="en-IN" b="1" dirty="0"/>
              <a:t> Uncertainty</a:t>
            </a:r>
            <a:r>
              <a:rPr lang="en-IN" dirty="0"/>
              <a:t> of a random variable.</a:t>
            </a:r>
          </a:p>
          <a:p>
            <a:pPr marL="11430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dirty="0"/>
              <a:t>There are </a:t>
            </a:r>
            <a:r>
              <a:rPr lang="en-IN" b="1" dirty="0"/>
              <a:t>2 steps for calculating information gain</a:t>
            </a:r>
            <a:r>
              <a:rPr lang="en-IN" dirty="0"/>
              <a:t> for each attribute:</a:t>
            </a:r>
          </a:p>
          <a:p>
            <a:pPr marL="0" indent="0">
              <a:buNone/>
            </a:pPr>
            <a:endParaRPr lang="en-IN" dirty="0"/>
          </a:p>
          <a:p>
            <a:pPr indent="-342900">
              <a:buFont typeface="Wingdings" pitchFamily="2" charset="2"/>
              <a:buChar char="Ø"/>
            </a:pPr>
            <a:r>
              <a:rPr lang="en-IN" dirty="0"/>
              <a:t>Calculate entropy of Target.</a:t>
            </a:r>
          </a:p>
          <a:p>
            <a:pPr indent="-342900">
              <a:buFont typeface="Wingdings" pitchFamily="2" charset="2"/>
              <a:buChar char="Ø"/>
            </a:pPr>
            <a:r>
              <a:rPr lang="en-IN" dirty="0"/>
              <a:t>Calculate the Entropy for every attribute.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>
                <a:solidFill>
                  <a:srgbClr val="FF0000"/>
                </a:solidFill>
              </a:rPr>
              <a:t>Information gain </a:t>
            </a:r>
            <a:r>
              <a:rPr lang="en-IN" dirty="0">
                <a:solidFill>
                  <a:srgbClr val="FF0000"/>
                </a:solidFill>
              </a:rPr>
              <a:t>= </a:t>
            </a:r>
            <a:r>
              <a:rPr lang="en-IN" b="1" dirty="0">
                <a:solidFill>
                  <a:srgbClr val="FF0000"/>
                </a:solidFill>
              </a:rPr>
              <a:t>Entropy of target - Entropy of attribute 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44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026570"/>
          </a:xfrm>
        </p:spPr>
        <p:txBody>
          <a:bodyPr>
            <a:normAutofit/>
          </a:bodyPr>
          <a:lstStyle/>
          <a:p>
            <a:r>
              <a:rPr lang="en-IN" sz="2800" b="1" dirty="0"/>
              <a:t>	</a:t>
            </a:r>
            <a:r>
              <a:rPr lang="en-IN" sz="4800" b="1" dirty="0"/>
              <a:t>Case  Study</a:t>
            </a:r>
            <a:endParaRPr lang="en-IN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425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 – Golf Play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70961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17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You are building a  recommendation system and you are suppose to provide recommendations of suggesting App  based on Gender and occupation 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Which one you would suggest for the following people ?</a:t>
            </a:r>
          </a:p>
        </p:txBody>
      </p:sp>
    </p:spTree>
    <p:extLst>
      <p:ext uri="{BB962C8B-B14F-4D97-AF65-F5344CB8AC3E}">
        <p14:creationId xmlns:p14="http://schemas.microsoft.com/office/powerpoint/2010/main" val="3731568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of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56792"/>
            <a:ext cx="792088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920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5026570"/>
          </a:xfrm>
        </p:spPr>
        <p:txBody>
          <a:bodyPr>
            <a:normAutofit/>
          </a:bodyPr>
          <a:lstStyle/>
          <a:p>
            <a:r>
              <a:rPr lang="en-IN" sz="2800" b="1" dirty="0"/>
              <a:t>	</a:t>
            </a:r>
            <a:r>
              <a:rPr lang="en-IN" sz="4800" b="1" dirty="0"/>
              <a:t>Frequency Table</a:t>
            </a:r>
            <a:endParaRPr lang="en-IN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2030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Frequency Table – 4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74580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516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Entropy -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25658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8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Entropy -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" y="1505833"/>
            <a:ext cx="525658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79248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05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Information Gain -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685800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375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Information Gain - All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74104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75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 Construction of Tree</a:t>
            </a: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14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 Construction of Tree</a:t>
            </a: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5587008" cy="294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485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Golf Play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70961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62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Recommendation System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4824"/>
            <a:ext cx="3003830" cy="2431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844824"/>
            <a:ext cx="3620221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117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86" y="378619"/>
            <a:ext cx="7620000" cy="1143000"/>
          </a:xfrm>
        </p:spPr>
        <p:txBody>
          <a:bodyPr/>
          <a:lstStyle/>
          <a:p>
            <a:r>
              <a:rPr lang="en-IN" sz="3600" dirty="0"/>
              <a:t>Let’s iterate the process</a:t>
            </a:r>
            <a:br>
              <a:rPr lang="en-IN" sz="3600" dirty="0"/>
            </a:br>
            <a:r>
              <a:rPr lang="en-IN" sz="3600" dirty="0"/>
              <a:t>		(excluding </a:t>
            </a:r>
            <a:r>
              <a:rPr lang="en-IN" sz="3600" b="1" dirty="0"/>
              <a:t>Outlook)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6" y="1757362"/>
            <a:ext cx="69913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829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86" y="378618"/>
            <a:ext cx="7620000" cy="5066605"/>
          </a:xfrm>
        </p:spPr>
        <p:txBody>
          <a:bodyPr/>
          <a:lstStyle/>
          <a:p>
            <a:br>
              <a:rPr lang="en-IN" sz="3600" dirty="0"/>
            </a:br>
            <a:r>
              <a:rPr lang="en-IN" sz="3600" dirty="0"/>
              <a:t>	Next </a:t>
            </a:r>
            <a:r>
              <a:rPr lang="en-IN" sz="4000" b="1" dirty="0"/>
              <a:t>Overcast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604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3447192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56792"/>
            <a:ext cx="3991555" cy="360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078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86" y="378618"/>
            <a:ext cx="7620000" cy="5066605"/>
          </a:xfrm>
        </p:spPr>
        <p:txBody>
          <a:bodyPr/>
          <a:lstStyle/>
          <a:p>
            <a:br>
              <a:rPr lang="en-IN" sz="3600" dirty="0"/>
            </a:br>
            <a:r>
              <a:rPr lang="en-IN" sz="3600" dirty="0"/>
              <a:t>	Next </a:t>
            </a:r>
            <a:r>
              <a:rPr lang="en-IN" sz="4000" b="1" dirty="0"/>
              <a:t>Sunny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968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Sunny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050842"/>
            <a:ext cx="5751266" cy="36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36" y="1389467"/>
            <a:ext cx="4539185" cy="171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92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Sunny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7533168" cy="458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328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Construction of Tree </a:t>
            </a: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5" y="1290076"/>
            <a:ext cx="7277819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67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86" y="378618"/>
            <a:ext cx="7620000" cy="5066605"/>
          </a:xfrm>
        </p:spPr>
        <p:txBody>
          <a:bodyPr/>
          <a:lstStyle/>
          <a:p>
            <a:br>
              <a:rPr lang="en-IN" sz="3600" dirty="0"/>
            </a:br>
            <a:r>
              <a:rPr lang="en-IN" sz="3600" dirty="0"/>
              <a:t>	Next </a:t>
            </a:r>
            <a:r>
              <a:rPr lang="en-IN" sz="4000" b="1" dirty="0"/>
              <a:t>Rainy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2601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0" y="1685498"/>
            <a:ext cx="4974216" cy="22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9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2" y="1412776"/>
            <a:ext cx="8184643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52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385092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72" y="1484784"/>
            <a:ext cx="3309340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875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 Final 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62769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596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/>
          <a:lstStyle/>
          <a:p>
            <a:r>
              <a:rPr lang="en-IN" sz="4000" dirty="0"/>
              <a:t>Predict the Play – D15 ?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2856"/>
            <a:ext cx="549473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096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/>
          <a:lstStyle/>
          <a:p>
            <a:r>
              <a:rPr lang="en-IN" sz="4000" dirty="0"/>
              <a:t>Predict the Play – D15 ?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71" y="2596092"/>
            <a:ext cx="4537829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543"/>
            <a:ext cx="549473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83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915000" cy="922114"/>
          </a:xfrm>
        </p:spPr>
        <p:txBody>
          <a:bodyPr/>
          <a:lstStyle/>
          <a:p>
            <a:br>
              <a:rPr lang="en-IN" sz="4000" dirty="0"/>
            </a:br>
            <a:r>
              <a:rPr lang="en-IN" sz="4000" dirty="0"/>
              <a:t>Predict the Play – D15 ?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64904"/>
            <a:ext cx="472690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5187652" cy="70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685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6126162"/>
          </a:xfrm>
        </p:spPr>
        <p:txBody>
          <a:bodyPr/>
          <a:lstStyle/>
          <a:p>
            <a:r>
              <a:rPr lang="en-IN" sz="3600" dirty="0"/>
              <a:t>Decision Rules –</a:t>
            </a:r>
            <a:br>
              <a:rPr lang="en-IN" sz="3600" dirty="0"/>
            </a:br>
            <a:r>
              <a:rPr lang="en-IN" sz="3600" dirty="0"/>
              <a:t>			Traditional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839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Decision Rules – Traditional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9" y="1772816"/>
            <a:ext cx="7056784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631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86" y="378618"/>
            <a:ext cx="7620000" cy="5066605"/>
          </a:xfrm>
        </p:spPr>
        <p:txBody>
          <a:bodyPr/>
          <a:lstStyle/>
          <a:p>
            <a:br>
              <a:rPr lang="en-IN" sz="3600" b="1" dirty="0"/>
            </a:br>
            <a:r>
              <a:rPr lang="en-IN" sz="3600" b="1" dirty="0"/>
              <a:t>	Gini Index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377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Finding Root using </a:t>
            </a:r>
            <a:r>
              <a:rPr lang="en-IN" sz="4000" dirty="0" err="1"/>
              <a:t>Gini</a:t>
            </a:r>
            <a:r>
              <a:rPr lang="en-IN" sz="4000" dirty="0"/>
              <a:t>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571500" indent="-457200">
              <a:buAutoNum type="arabicPeriod"/>
            </a:pPr>
            <a:r>
              <a:rPr lang="en-IN" dirty="0"/>
              <a:t>The steps to build the tree using </a:t>
            </a:r>
            <a:r>
              <a:rPr lang="en-IN" b="1" dirty="0"/>
              <a:t>Gini Index </a:t>
            </a:r>
            <a:r>
              <a:rPr lang="en-IN" dirty="0"/>
              <a:t>approach is same as the Entropy.</a:t>
            </a:r>
          </a:p>
          <a:p>
            <a:pPr marL="571500" indent="-457200">
              <a:buAutoNum type="arabicPeriod"/>
            </a:pPr>
            <a:r>
              <a:rPr lang="en-IN" dirty="0"/>
              <a:t>Gini Index is the default method of building the Decision Tree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3078540" cy="173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360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990"/>
            <a:ext cx="7620000" cy="5112226"/>
          </a:xfrm>
        </p:spPr>
        <p:txBody>
          <a:bodyPr/>
          <a:lstStyle/>
          <a:p>
            <a:r>
              <a:rPr lang="en-IN" dirty="0"/>
              <a:t>Problem with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9033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with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How will a tree structure look if there are N columns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9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Recommendation System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8" y="1556792"/>
            <a:ext cx="446750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2"/>
            <a:ext cx="3332484" cy="304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166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with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r>
              <a:rPr lang="en-IN" b="1" dirty="0"/>
              <a:t>How will a tree structure look if there are N columns</a:t>
            </a:r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" name="Picture 8" descr="Image result for decision tree dis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96952"/>
            <a:ext cx="3888432" cy="30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20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  <a:p>
            <a:pPr marL="114300" indent="0">
              <a:buNone/>
            </a:pPr>
            <a:r>
              <a:rPr lang="en-IN" b="1" dirty="0"/>
              <a:t>How will a tree structure look if there are 30 columns</a:t>
            </a:r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" name="Picture 8" descr="Image result for decision tree disadvan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96952"/>
            <a:ext cx="3888432" cy="30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28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b="1" dirty="0"/>
              <a:t>When to stop splitting ? </a:t>
            </a:r>
            <a:br>
              <a:rPr lang="en-IN" dirty="0"/>
            </a:br>
            <a:br>
              <a:rPr lang="en-IN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b="1" dirty="0"/>
            </a:br>
            <a:br>
              <a:rPr lang="en-IN" dirty="0"/>
            </a:br>
            <a:br>
              <a:rPr lang="en-IN" b="1" dirty="0"/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7139136" cy="12527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10" name="Picture 2" descr="Classification And Regression Trees for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" y="1844824"/>
            <a:ext cx="4320763" cy="28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decision tree disadvant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50206"/>
            <a:ext cx="3888432" cy="30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48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sz="4000" b="1" dirty="0"/>
              <a:t>Pruning  - </a:t>
            </a:r>
            <a:br>
              <a:rPr lang="en-IN" sz="4000" b="1" dirty="0"/>
            </a:br>
            <a:r>
              <a:rPr lang="en-IN" sz="4000" b="1" dirty="0"/>
              <a:t>			</a:t>
            </a:r>
            <a:r>
              <a:rPr lang="en-IN" sz="2800" b="1" dirty="0"/>
              <a:t>To Avoid  Overfitting </a:t>
            </a:r>
            <a:br>
              <a:rPr lang="en-IN" sz="2800" dirty="0"/>
            </a:b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br>
              <a:rPr lang="en-IN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46213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sz="4000" b="1" dirty="0"/>
              <a:t>Pruning</a:t>
            </a:r>
            <a:r>
              <a:rPr lang="en-IN" b="1" dirty="0"/>
              <a:t>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b="1" dirty="0"/>
              <a:t>1. Pre-pruning</a:t>
            </a:r>
            <a:br>
              <a:rPr lang="en-IN" b="1" dirty="0"/>
            </a:br>
            <a:r>
              <a:rPr lang="en-IN" b="1" dirty="0"/>
              <a:t>2. Post-pruning</a:t>
            </a:r>
            <a:br>
              <a:rPr lang="en-IN" b="1" dirty="0"/>
            </a:b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77436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IN" b="1" dirty="0"/>
              <a:t> 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							...</a:t>
            </a:r>
          </a:p>
        </p:txBody>
      </p:sp>
    </p:spTree>
    <p:extLst>
      <p:ext uri="{BB962C8B-B14F-4D97-AF65-F5344CB8AC3E}">
        <p14:creationId xmlns:p14="http://schemas.microsoft.com/office/powerpoint/2010/main" val="33063827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IN" b="1" dirty="0"/>
              <a:t> 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							... 2</a:t>
            </a:r>
          </a:p>
        </p:txBody>
      </p:sp>
    </p:spTree>
    <p:extLst>
      <p:ext uri="{BB962C8B-B14F-4D97-AF65-F5344CB8AC3E}">
        <p14:creationId xmlns:p14="http://schemas.microsoft.com/office/powerpoint/2010/main" val="3896900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						</a:t>
            </a:r>
            <a:r>
              <a:rPr lang="en-IN" b="1" dirty="0">
                <a:solidFill>
                  <a:srgbClr val="002060"/>
                </a:solidFill>
              </a:rPr>
              <a:t>Or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92" y="2580835"/>
            <a:ext cx="461563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76" y="1412776"/>
            <a:ext cx="2773760" cy="132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01" y="4222875"/>
            <a:ext cx="2664297" cy="218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6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Horizontal </a:t>
            </a:r>
            <a:r>
              <a:rPr lang="en-IN" sz="3600" dirty="0" err="1"/>
              <a:t>vs</a:t>
            </a:r>
            <a:r>
              <a:rPr lang="en-IN" sz="3600" dirty="0"/>
              <a:t> Vertical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7" y="1988840"/>
            <a:ext cx="3731333" cy="272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500" y="1998324"/>
            <a:ext cx="3600400" cy="272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126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Construction of a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45" y="2492896"/>
            <a:ext cx="32861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3829360" cy="281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10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908720"/>
            <a:ext cx="469621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40621"/>
            <a:ext cx="332881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1886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Decision Tree – Manual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85938"/>
            <a:ext cx="43434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3362"/>
            <a:ext cx="3270101" cy="261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239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/>
              <a:t> </a:t>
            </a:r>
            <a:r>
              <a:rPr lang="en-IN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Ensemble</a:t>
            </a:r>
          </a:p>
          <a:p>
            <a:pPr marL="114300" indent="0">
              <a:buNone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indent="0">
              <a:buNone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58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/>
              <a:t> </a:t>
            </a:r>
            <a:r>
              <a:rPr lang="en-IN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Ensemble</a:t>
            </a:r>
          </a:p>
          <a:p>
            <a:pPr marL="114300" indent="0">
              <a:buNone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indent="0">
              <a:buNone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4300" indent="0">
              <a:buNone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57300" indent="-1143000">
              <a:buAutoNum type="arabicPeriod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Bagging</a:t>
            </a:r>
          </a:p>
          <a:p>
            <a:pPr marL="1257300" indent="-1143000">
              <a:buAutoNum type="arabicPeriod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210529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Ensemble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" dirty="0"/>
              <a:t>Machine learning paradigm which combine weak learners to become a strong learner</a:t>
            </a:r>
            <a:endParaRPr lang="en-IN" dirty="0"/>
          </a:p>
          <a:p>
            <a:endParaRPr lang="en-IN" dirty="0"/>
          </a:p>
        </p:txBody>
      </p:sp>
      <p:pic>
        <p:nvPicPr>
          <p:cNvPr id="7" name="Shape 5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9792" y="3284984"/>
            <a:ext cx="5256584" cy="324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https://s3-ap-south-1.amazonaws.com/av-blog-media/wp-content/uploads/2017/02/14160531/vo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5256005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17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sz="4000" b="1" dirty="0"/>
              <a:t>Random Forest </a:t>
            </a:r>
            <a:r>
              <a:rPr lang="en-IN" sz="4000" dirty="0"/>
              <a:t>(</a:t>
            </a:r>
            <a:r>
              <a:rPr lang="en-IN" sz="4000" i="1" dirty="0"/>
              <a:t>Most used algorithm)</a:t>
            </a:r>
            <a:endParaRPr lang="en-IN" sz="4000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405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Random Forest </a:t>
            </a:r>
            <a:r>
              <a:rPr lang="en-IN" sz="4400" dirty="0"/>
              <a:t>(</a:t>
            </a:r>
            <a:r>
              <a:rPr lang="en-IN" sz="4800" i="1" dirty="0"/>
              <a:t>Most used algorithm)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lvl="0" indent="0">
              <a:buNone/>
            </a:pPr>
            <a:r>
              <a:rPr lang="en-IN" sz="2400" i="1" dirty="0"/>
              <a:t>- </a:t>
            </a:r>
            <a:r>
              <a:rPr lang="en-IN" sz="2400" dirty="0"/>
              <a:t>Bagging Technique</a:t>
            </a:r>
            <a:r>
              <a:rPr lang="en-IN" sz="2400" i="1" dirty="0"/>
              <a:t> </a:t>
            </a:r>
            <a:r>
              <a:rPr lang="en-IN" sz="2400" dirty="0"/>
              <a:t>(</a:t>
            </a:r>
            <a:r>
              <a:rPr lang="en" sz="2400" b="1" dirty="0">
                <a:solidFill>
                  <a:srgbClr val="FF0000"/>
                </a:solidFill>
                <a:highlight>
                  <a:srgbClr val="FFFFFF"/>
                </a:highlight>
              </a:rPr>
              <a:t>B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</a:rPr>
              <a:t>ootstrap </a:t>
            </a:r>
            <a:r>
              <a:rPr lang="en" sz="2400" b="1" dirty="0">
                <a:solidFill>
                  <a:srgbClr val="FF0000"/>
                </a:solidFill>
                <a:highlight>
                  <a:srgbClr val="FFFFFF"/>
                </a:highlight>
              </a:rPr>
              <a:t>agg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</a:rPr>
              <a:t>regat</a:t>
            </a:r>
            <a:r>
              <a:rPr lang="en" sz="2400" b="1" dirty="0">
                <a:solidFill>
                  <a:srgbClr val="FF0000"/>
                </a:solidFill>
                <a:highlight>
                  <a:srgbClr val="FFFFFF"/>
                </a:highlight>
              </a:rPr>
              <a:t>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</a:rPr>
              <a:t> - </a:t>
            </a:r>
            <a:r>
              <a:rPr lang="en" sz="2400" b="1" dirty="0">
                <a:solidFill>
                  <a:srgbClr val="FF0000"/>
                </a:solidFill>
                <a:highlight>
                  <a:srgbClr val="FFFFFF"/>
                </a:highlight>
              </a:rPr>
              <a:t>Bagging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</a:rPr>
              <a:t>)</a:t>
            </a:r>
            <a:endParaRPr lang="en-IN" sz="2400" i="1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8442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Shape 5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544" y="1052736"/>
            <a:ext cx="7272808" cy="4336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429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5" y="404664"/>
            <a:ext cx="801699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81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3200" b="1" cap="all" dirty="0"/>
            </a:br>
            <a:r>
              <a:rPr lang="en-IN" sz="3200" b="1" cap="all" dirty="0"/>
              <a:t>HOW THE RANDOM FOREST ALGORITHM WORKS IN MACHINE LEARNING</a:t>
            </a:r>
            <a:br>
              <a:rPr lang="en-IN" sz="3200" b="1" cap="all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- Supervised learning algorithm</a:t>
            </a:r>
          </a:p>
          <a:p>
            <a:pPr marL="0" indent="0">
              <a:buNone/>
            </a:pPr>
            <a:r>
              <a:rPr lang="en-IN" b="1" dirty="0"/>
              <a:t>- Regression and classification problems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0808"/>
            <a:ext cx="460851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405533"/>
            <a:ext cx="15240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153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Bagging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Shape 6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23728" y="1700808"/>
            <a:ext cx="5544616" cy="432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26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 That was pretty Easy right …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73004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Random Forest </a:t>
            </a:r>
            <a:r>
              <a:rPr lang="en-IN" b="1" dirty="0" err="1"/>
              <a:t>pseudocode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b="1" dirty="0"/>
          </a:p>
          <a:p>
            <a:r>
              <a:rPr lang="en-IN" dirty="0"/>
              <a:t>Randomly select </a:t>
            </a:r>
            <a:r>
              <a:rPr lang="en-IN" b="1" dirty="0"/>
              <a:t>“k”</a:t>
            </a:r>
            <a:r>
              <a:rPr lang="en-IN" dirty="0"/>
              <a:t> features from total </a:t>
            </a:r>
            <a:r>
              <a:rPr lang="en-IN" b="1" dirty="0"/>
              <a:t>“m”</a:t>
            </a:r>
            <a:r>
              <a:rPr lang="en-IN" dirty="0"/>
              <a:t> features.</a:t>
            </a:r>
          </a:p>
          <a:p>
            <a:pPr marL="411480" lvl="1" indent="0">
              <a:buNone/>
            </a:pPr>
            <a:r>
              <a:rPr lang="en-IN" dirty="0"/>
              <a:t>Where </a:t>
            </a:r>
            <a:r>
              <a:rPr lang="en-IN" b="1" dirty="0"/>
              <a:t>k &lt;&lt; m</a:t>
            </a:r>
          </a:p>
          <a:p>
            <a:pPr marL="155575" lvl="0" indent="0">
              <a:spcBef>
                <a:spcPts val="1600"/>
              </a:spcBef>
              <a:buClr>
                <a:srgbClr val="555555"/>
              </a:buClr>
              <a:buSzPts val="1150"/>
              <a:buNone/>
            </a:pPr>
            <a:r>
              <a:rPr lang="en-IN" sz="2000" dirty="0">
                <a:sym typeface="Arial"/>
              </a:rPr>
              <a:t>	For classification a good default is: k = </a:t>
            </a:r>
            <a:r>
              <a:rPr lang="en-IN" sz="2000" dirty="0" err="1">
                <a:sym typeface="Arial"/>
              </a:rPr>
              <a:t>sqrt</a:t>
            </a:r>
            <a:r>
              <a:rPr lang="en-IN" sz="2000" dirty="0">
                <a:sym typeface="Arial"/>
              </a:rPr>
              <a:t>(m)</a:t>
            </a:r>
          </a:p>
          <a:p>
            <a:pPr marL="155575" lvl="0" indent="0">
              <a:spcBef>
                <a:spcPts val="0"/>
              </a:spcBef>
              <a:buClr>
                <a:srgbClr val="555555"/>
              </a:buClr>
              <a:buSzPts val="1150"/>
              <a:buNone/>
            </a:pPr>
            <a:r>
              <a:rPr lang="en-IN" sz="2000" dirty="0">
                <a:sym typeface="Arial"/>
              </a:rPr>
              <a:t>	For regression a good default is: k = m/3</a:t>
            </a:r>
          </a:p>
          <a:p>
            <a:pPr lvl="1"/>
            <a:endParaRPr lang="en-IN" dirty="0"/>
          </a:p>
          <a:p>
            <a:r>
              <a:rPr lang="en-IN" dirty="0"/>
              <a:t>Among the</a:t>
            </a:r>
            <a:r>
              <a:rPr lang="en-IN" b="1" dirty="0"/>
              <a:t> “k”</a:t>
            </a:r>
            <a:r>
              <a:rPr lang="en-IN" dirty="0"/>
              <a:t> features, calculate the node </a:t>
            </a:r>
            <a:r>
              <a:rPr lang="en-IN" b="1" dirty="0"/>
              <a:t>“d”</a:t>
            </a:r>
            <a:r>
              <a:rPr lang="en-IN" dirty="0"/>
              <a:t>.</a:t>
            </a:r>
          </a:p>
          <a:p>
            <a:r>
              <a:rPr lang="en-IN" dirty="0"/>
              <a:t>Split the node into </a:t>
            </a:r>
            <a:r>
              <a:rPr lang="en-IN" b="1" dirty="0"/>
              <a:t>daughter nodes</a:t>
            </a:r>
            <a:r>
              <a:rPr lang="en-IN" dirty="0"/>
              <a:t>.</a:t>
            </a:r>
          </a:p>
          <a:p>
            <a:r>
              <a:rPr lang="en-IN" dirty="0"/>
              <a:t>Repeat </a:t>
            </a:r>
            <a:r>
              <a:rPr lang="en-IN" b="1" dirty="0"/>
              <a:t>1 to 3</a:t>
            </a:r>
            <a:r>
              <a:rPr lang="en-IN" dirty="0"/>
              <a:t> steps</a:t>
            </a:r>
          </a:p>
          <a:p>
            <a:r>
              <a:rPr lang="en-IN" dirty="0"/>
              <a:t>Build forest by repeating steps </a:t>
            </a:r>
            <a:r>
              <a:rPr lang="en-IN" b="1" dirty="0"/>
              <a:t>1 to 4</a:t>
            </a:r>
            <a:r>
              <a:rPr lang="en-IN" dirty="0"/>
              <a:t> for “n” number times to create </a:t>
            </a:r>
            <a:r>
              <a:rPr lang="en-IN" b="1" dirty="0"/>
              <a:t>“n” number of trees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2077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Majority voting</a:t>
            </a:r>
            <a:r>
              <a:rPr lang="en-IN" dirty="0"/>
              <a:t>.</a:t>
            </a:r>
          </a:p>
          <a:p>
            <a:r>
              <a:rPr lang="en-IN" b="1" dirty="0"/>
              <a:t>Higher the number</a:t>
            </a:r>
            <a:r>
              <a:rPr lang="en-IN" dirty="0"/>
              <a:t> of trees in the forest = </a:t>
            </a:r>
            <a:r>
              <a:rPr lang="en-IN" b="1" dirty="0"/>
              <a:t>High accuracy</a:t>
            </a:r>
            <a:r>
              <a:rPr lang="en-IN" dirty="0"/>
              <a:t>.</a:t>
            </a:r>
          </a:p>
          <a:p>
            <a:pPr marL="114300" indent="0">
              <a:buNone/>
            </a:pPr>
            <a:endParaRPr lang="en-IN" dirty="0"/>
          </a:p>
          <a:p>
            <a:r>
              <a:rPr lang="en-IN" dirty="0"/>
              <a:t>When we have more trees in the forest, random forest   classifier won’t </a:t>
            </a:r>
            <a:r>
              <a:rPr lang="en-IN" b="1" dirty="0" err="1"/>
              <a:t>overfit</a:t>
            </a:r>
            <a:r>
              <a:rPr lang="en-IN" dirty="0"/>
              <a:t> the model.</a:t>
            </a:r>
          </a:p>
          <a:p>
            <a:pPr marL="457200" lvl="0" indent="-301625">
              <a:spcBef>
                <a:spcPts val="1100"/>
              </a:spcBef>
              <a:buClr>
                <a:srgbClr val="555555"/>
              </a:buClr>
              <a:buSzPts val="1150"/>
              <a:buFont typeface="Arial"/>
              <a:buChar char="●"/>
            </a:pPr>
            <a:r>
              <a:rPr lang="en-IN" dirty="0">
                <a:sym typeface="Arial"/>
              </a:rPr>
              <a:t>For each bootstrap sample taken from the training data, there will be samples left behind that were not included. These samples are called </a:t>
            </a:r>
            <a:r>
              <a:rPr lang="en-IN" b="1" dirty="0">
                <a:sym typeface="Arial"/>
              </a:rPr>
              <a:t>Out-Of-Bag samples</a:t>
            </a:r>
            <a:r>
              <a:rPr lang="en-IN" dirty="0">
                <a:sym typeface="Arial"/>
              </a:rPr>
              <a:t> or OOB.</a:t>
            </a:r>
          </a:p>
          <a:p>
            <a:pPr lvl="0"/>
            <a:r>
              <a:rPr lang="en-IN" dirty="0">
                <a:sym typeface="Arial"/>
              </a:rPr>
              <a:t>The performance of each model on its left out samples when averaged can provide an estimated accuracy of the bagged models. This estimated performance is often called the </a:t>
            </a:r>
            <a:r>
              <a:rPr lang="en-IN" b="1" dirty="0">
                <a:sym typeface="Arial"/>
              </a:rPr>
              <a:t>OOB estimate of performance</a:t>
            </a:r>
            <a:r>
              <a:rPr lang="en-IN" dirty="0">
                <a:sym typeface="Arial"/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093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- Skeleton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4" name="Shape 6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536" y="1484784"/>
            <a:ext cx="7245419" cy="3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902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B77381-8A72-436D-80F5-46FE268F191A}"/>
              </a:ext>
            </a:extLst>
          </p:cNvPr>
          <p:cNvSpPr txBox="1"/>
          <p:nvPr/>
        </p:nvSpPr>
        <p:spPr>
          <a:xfrm>
            <a:off x="611560" y="1052736"/>
            <a:ext cx="76328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Important hyper-parameters for RF tuning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n_estimators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max_features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max_depth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min_sample_split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min_sample_leaf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n_jobs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oob_score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random_state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022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65582-0A56-4930-9085-D44A4EA3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064896" cy="497849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00DEC-D77C-4270-819C-5CDFC92C3765}"/>
              </a:ext>
            </a:extLst>
          </p:cNvPr>
          <p:cNvSpPr txBox="1"/>
          <p:nvPr/>
        </p:nvSpPr>
        <p:spPr>
          <a:xfrm>
            <a:off x="395536" y="40466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Before </a:t>
            </a:r>
            <a:r>
              <a:rPr lang="en-GB" dirty="0" err="1"/>
              <a:t>max_depth</a:t>
            </a:r>
            <a:r>
              <a:rPr lang="en-GB" dirty="0"/>
              <a:t> tuning:</a:t>
            </a:r>
          </a:p>
        </p:txBody>
      </p:sp>
    </p:spTree>
    <p:extLst>
      <p:ext uri="{BB962C8B-B14F-4D97-AF65-F5344CB8AC3E}">
        <p14:creationId xmlns:p14="http://schemas.microsoft.com/office/powerpoint/2010/main" val="97547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9690E-A0FA-438F-8E49-10337224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59280"/>
            <a:ext cx="6116517" cy="4493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20795-B116-4738-8DCC-FE816EBA73E2}"/>
              </a:ext>
            </a:extLst>
          </p:cNvPr>
          <p:cNvSpPr txBox="1"/>
          <p:nvPr/>
        </p:nvSpPr>
        <p:spPr>
          <a:xfrm>
            <a:off x="395536" y="404664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</a:t>
            </a:r>
            <a:r>
              <a:rPr lang="en-GB" dirty="0" err="1"/>
              <a:t>max_depth</a:t>
            </a:r>
            <a:r>
              <a:rPr lang="en-GB" dirty="0"/>
              <a:t> tuning:</a:t>
            </a:r>
          </a:p>
        </p:txBody>
      </p:sp>
    </p:spTree>
    <p:extLst>
      <p:ext uri="{BB962C8B-B14F-4D97-AF65-F5344CB8AC3E}">
        <p14:creationId xmlns:p14="http://schemas.microsoft.com/office/powerpoint/2010/main" val="2706120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402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(</a:t>
            </a:r>
            <a:r>
              <a:rPr lang="en-IN" b="1" dirty="0"/>
              <a:t>Ada</a:t>
            </a:r>
            <a:r>
              <a:rPr lang="en-IN" dirty="0"/>
              <a:t>ptive </a:t>
            </a:r>
            <a:r>
              <a:rPr lang="en-IN" b="1" dirty="0"/>
              <a:t>Boost</a:t>
            </a:r>
            <a:r>
              <a:rPr lang="en-IN" dirty="0"/>
              <a:t>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200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638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200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18383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03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32004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3942"/>
            <a:ext cx="29432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478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 That was pretty Easy right …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 	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	But what if we had to choose between Gender and          	Occupation to suggest an App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 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7229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		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Apply pattern 2  on the Input Data</a:t>
            </a:r>
            <a:r>
              <a:rPr lang="en-IN" dirty="0"/>
              <a:t> </a:t>
            </a:r>
            <a:r>
              <a:rPr lang="en-IN" b="1" dirty="0"/>
              <a:t>from pattern 1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1" y="2204864"/>
            <a:ext cx="18192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3559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			Input Data</a:t>
            </a:r>
            <a:r>
              <a:rPr lang="en-IN" dirty="0"/>
              <a:t> 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3" y="3737279"/>
            <a:ext cx="18192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34" y="3717032"/>
            <a:ext cx="2889493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051" y="1412776"/>
            <a:ext cx="2079129" cy="211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270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		</a:t>
            </a:r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endParaRPr lang="en-IN" b="1" dirty="0"/>
          </a:p>
          <a:p>
            <a:pPr marL="114300" indent="0">
              <a:buNone/>
            </a:pPr>
            <a:r>
              <a:rPr lang="en-IN" b="1" dirty="0"/>
              <a:t>Apply pattern 3  on the Input Data</a:t>
            </a:r>
            <a:r>
              <a:rPr lang="en-IN" dirty="0"/>
              <a:t> </a:t>
            </a:r>
            <a:r>
              <a:rPr lang="en-IN" b="1" dirty="0"/>
              <a:t>from pattern 2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20554"/>
            <a:ext cx="18478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6042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AdaBoost</a:t>
            </a:r>
            <a:r>
              <a:rPr lang="en-IN" dirty="0"/>
              <a:t> – Pattern 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b="1" dirty="0"/>
              <a:t>			Input Data</a:t>
            </a:r>
            <a:r>
              <a:rPr lang="en-IN" dirty="0"/>
              <a:t> 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58879"/>
            <a:ext cx="18478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51" y="3717032"/>
            <a:ext cx="30194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2088232" cy="208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3087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7681664" cy="778098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r>
              <a:rPr lang="en-IN" dirty="0" err="1"/>
              <a:t>AdaBoost</a:t>
            </a:r>
            <a:r>
              <a:rPr lang="en-IN" dirty="0"/>
              <a:t> – Pattern 1</a:t>
            </a:r>
            <a:br>
              <a:rPr lang="en-IN" dirty="0"/>
            </a:br>
            <a:r>
              <a:rPr lang="en-IN" dirty="0"/>
              <a:t>         		</a:t>
            </a:r>
            <a:r>
              <a:rPr lang="en-IN" sz="2400" dirty="0"/>
              <a:t>Weights after applying pattern 1</a:t>
            </a:r>
            <a:br>
              <a:rPr lang="en-IN" sz="2400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41039"/>
            <a:ext cx="2348001" cy="234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3"/>
            <a:ext cx="2684054" cy="266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00223"/>
            <a:ext cx="13144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817399"/>
            <a:ext cx="12763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7233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7681664" cy="778098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r>
              <a:rPr lang="en-IN" dirty="0" err="1"/>
              <a:t>AdaBoost</a:t>
            </a:r>
            <a:r>
              <a:rPr lang="en-IN" dirty="0"/>
              <a:t> – Pattern 2</a:t>
            </a:r>
            <a:br>
              <a:rPr lang="en-IN" dirty="0"/>
            </a:br>
            <a:r>
              <a:rPr lang="en-IN" dirty="0"/>
              <a:t>         		</a:t>
            </a:r>
            <a:r>
              <a:rPr lang="en-IN" sz="2400" dirty="0"/>
              <a:t>Weights after applying pattern 2</a:t>
            </a:r>
            <a:br>
              <a:rPr lang="en-IN" sz="2400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5" y="1412776"/>
            <a:ext cx="2311216" cy="231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3" y="4031575"/>
            <a:ext cx="2437335" cy="2421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09053"/>
            <a:ext cx="14382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29" y="4528862"/>
            <a:ext cx="16192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7299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7681664" cy="778098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r>
              <a:rPr lang="en-IN" dirty="0" err="1"/>
              <a:t>AdaBoost</a:t>
            </a:r>
            <a:r>
              <a:rPr lang="en-IN" dirty="0"/>
              <a:t> – Pattern 3</a:t>
            </a:r>
            <a:br>
              <a:rPr lang="en-IN" dirty="0"/>
            </a:br>
            <a:r>
              <a:rPr lang="en-IN" dirty="0"/>
              <a:t>         		</a:t>
            </a:r>
            <a:r>
              <a:rPr lang="en-IN" sz="2400" dirty="0"/>
              <a:t>Weights after applying pattern 3</a:t>
            </a:r>
            <a:br>
              <a:rPr lang="en-IN" sz="2400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1" y="2132856"/>
            <a:ext cx="3009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76" y="2132856"/>
            <a:ext cx="1736664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7299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7681664" cy="778098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 </a:t>
            </a:r>
            <a:r>
              <a:rPr lang="en-IN" dirty="0" err="1"/>
              <a:t>AdaBoost</a:t>
            </a:r>
            <a:r>
              <a:rPr lang="en-IN" dirty="0"/>
              <a:t> – 3 Models</a:t>
            </a:r>
            <a:br>
              <a:rPr lang="en-IN" dirty="0"/>
            </a:br>
            <a:br>
              <a:rPr lang="en-IN" sz="2400" dirty="0"/>
            </a:b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69818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8690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Weightage of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47434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8598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Weight of Model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dirty="0"/>
              <a:t>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6" y="2564904"/>
            <a:ext cx="5693296" cy="256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195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45604</TotalTime>
  <Words>640</Words>
  <Application>Microsoft Office PowerPoint</Application>
  <PresentationFormat>On-screen Show (4:3)</PresentationFormat>
  <Paragraphs>398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Cambria</vt:lpstr>
      <vt:lpstr>Wingdings</vt:lpstr>
      <vt:lpstr>Adjacency</vt:lpstr>
      <vt:lpstr>  </vt:lpstr>
      <vt:lpstr>  </vt:lpstr>
      <vt:lpstr>  </vt:lpstr>
      <vt:lpstr> Recommendation System - 1</vt:lpstr>
      <vt:lpstr> </vt:lpstr>
      <vt:lpstr> Recommendation System - 2</vt:lpstr>
      <vt:lpstr> </vt:lpstr>
      <vt:lpstr>  </vt:lpstr>
      <vt:lpstr>  </vt:lpstr>
      <vt:lpstr>Way Machine approaches</vt:lpstr>
      <vt:lpstr> </vt:lpstr>
      <vt:lpstr> </vt:lpstr>
      <vt:lpstr> Construction of</vt:lpstr>
      <vt:lpstr>Decision Tree Algorithm also works in the same way as we think …</vt:lpstr>
      <vt:lpstr>Terminologies</vt:lpstr>
      <vt:lpstr>Terminologies</vt:lpstr>
      <vt:lpstr>Supervised learning algorithm</vt:lpstr>
      <vt:lpstr>Supervised learning algorithm</vt:lpstr>
      <vt:lpstr>  </vt:lpstr>
      <vt:lpstr>   </vt:lpstr>
      <vt:lpstr>   </vt:lpstr>
      <vt:lpstr> Entropy or Randomness   - The measure of uncertainty </vt:lpstr>
      <vt:lpstr>   </vt:lpstr>
      <vt:lpstr> Entropy - The measure of uncertainty </vt:lpstr>
      <vt:lpstr> Information Gain    |    Entropy</vt:lpstr>
      <vt:lpstr>Information Gain    &amp;   Entropy</vt:lpstr>
      <vt:lpstr>Information Gain    &amp;   Entropy</vt:lpstr>
      <vt:lpstr> Case  Study</vt:lpstr>
      <vt:lpstr>Case Study – Golf Play Dataset</vt:lpstr>
      <vt:lpstr>Entropy of Target</vt:lpstr>
      <vt:lpstr> Frequency Table</vt:lpstr>
      <vt:lpstr>Frequency Table – 4 Attributes</vt:lpstr>
      <vt:lpstr>Entropy - Outlook</vt:lpstr>
      <vt:lpstr>Entropy - Outlook</vt:lpstr>
      <vt:lpstr>Information Gain - Outlook</vt:lpstr>
      <vt:lpstr>Information Gain - All Attributes</vt:lpstr>
      <vt:lpstr> Construction of Tree </vt:lpstr>
      <vt:lpstr> Construction of Tree </vt:lpstr>
      <vt:lpstr>Golf Play Dataset</vt:lpstr>
      <vt:lpstr>Let’s iterate the process   (excluding Outlook)</vt:lpstr>
      <vt:lpstr>  Next Overcast</vt:lpstr>
      <vt:lpstr>Overcast</vt:lpstr>
      <vt:lpstr>  Next Sunny</vt:lpstr>
      <vt:lpstr>Sunny</vt:lpstr>
      <vt:lpstr>Sunny</vt:lpstr>
      <vt:lpstr>Construction of Tree  </vt:lpstr>
      <vt:lpstr>  Next Rainy</vt:lpstr>
      <vt:lpstr>Rainy</vt:lpstr>
      <vt:lpstr>Rainy</vt:lpstr>
      <vt:lpstr> Final Tree Structure</vt:lpstr>
      <vt:lpstr>Predict the Play – D15 ? </vt:lpstr>
      <vt:lpstr>Predict the Play – D15 ? </vt:lpstr>
      <vt:lpstr> Predict the Play – D15 ? </vt:lpstr>
      <vt:lpstr>Decision Rules –    Traditional approach</vt:lpstr>
      <vt:lpstr>Decision Rules – Traditional approach</vt:lpstr>
      <vt:lpstr>  Gini Index</vt:lpstr>
      <vt:lpstr>Finding Root using Gini Index</vt:lpstr>
      <vt:lpstr>Problem with Trees</vt:lpstr>
      <vt:lpstr>Problem with Trees</vt:lpstr>
      <vt:lpstr>Problem with Trees</vt:lpstr>
      <vt:lpstr>Overfitting</vt:lpstr>
      <vt:lpstr>         When to stop splitting ?          </vt:lpstr>
      <vt:lpstr> Pruning  -     To Avoid  Overfitting  </vt:lpstr>
      <vt:lpstr> Pruning  </vt:lpstr>
      <vt:lpstr> </vt:lpstr>
      <vt:lpstr> </vt:lpstr>
      <vt:lpstr>Continuous Data</vt:lpstr>
      <vt:lpstr>Horizontal vs Vertical</vt:lpstr>
      <vt:lpstr>Construction of a Tree</vt:lpstr>
      <vt:lpstr>Decision Tree – Manual Structure</vt:lpstr>
      <vt:lpstr> </vt:lpstr>
      <vt:lpstr> </vt:lpstr>
      <vt:lpstr>Ensemble</vt:lpstr>
      <vt:lpstr>  </vt:lpstr>
      <vt:lpstr>Random Forest (Most used algorithm)</vt:lpstr>
      <vt:lpstr> </vt:lpstr>
      <vt:lpstr> </vt:lpstr>
      <vt:lpstr> HOW THE RANDOM FOREST ALGORITHM WORKS IN MACHINE LEARNING </vt:lpstr>
      <vt:lpstr>Bagging </vt:lpstr>
      <vt:lpstr>Random Forest pseudocode</vt:lpstr>
      <vt:lpstr>Key Points</vt:lpstr>
      <vt:lpstr>Random Forest - Skeleton  </vt:lpstr>
      <vt:lpstr>PowerPoint Presentation</vt:lpstr>
      <vt:lpstr>PowerPoint Presentation</vt:lpstr>
      <vt:lpstr>PowerPoint Presentation</vt:lpstr>
      <vt:lpstr>Boosting</vt:lpstr>
      <vt:lpstr>AdaBoost (Adaptive Boosting)</vt:lpstr>
      <vt:lpstr>AdaBoost – Pattern 1</vt:lpstr>
      <vt:lpstr>AdaBoost – Pattern 1</vt:lpstr>
      <vt:lpstr>AdaBoost – Pattern 2 </vt:lpstr>
      <vt:lpstr>AdaBoost – Pattern 2 </vt:lpstr>
      <vt:lpstr>AdaBoost – Pattern 3 </vt:lpstr>
      <vt:lpstr>AdaBoost – Pattern 3 </vt:lpstr>
      <vt:lpstr>  AdaBoost – Pattern 1            Weights after applying pattern 1  </vt:lpstr>
      <vt:lpstr>  AdaBoost – Pattern 2            Weights after applying pattern 2  </vt:lpstr>
      <vt:lpstr>  AdaBoost – Pattern 3            Weights after applying pattern 3  </vt:lpstr>
      <vt:lpstr>  AdaBoost – 3 Models   </vt:lpstr>
      <vt:lpstr> Weightage of a Model</vt:lpstr>
      <vt:lpstr> Weight of Model 1 </vt:lpstr>
      <vt:lpstr> Weight of Model 2</vt:lpstr>
      <vt:lpstr> Weight of Model 3</vt:lpstr>
      <vt:lpstr> Weight of 3 Models</vt:lpstr>
      <vt:lpstr> Assinging weights to 2 categories</vt:lpstr>
      <vt:lpstr>  </vt:lpstr>
      <vt:lpstr>  </vt:lpstr>
      <vt:lpstr>  </vt:lpstr>
      <vt:lpstr> </vt:lpstr>
      <vt:lpstr> </vt:lpstr>
      <vt:lpstr> </vt:lpstr>
      <vt:lpstr> Final Model</vt:lpstr>
    </vt:vector>
  </TitlesOfParts>
  <Company>CtrlSoft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Sharique</dc:creator>
  <cp:lastModifiedBy>Imran, Mohamed SSSCCH-FO/XF</cp:lastModifiedBy>
  <cp:revision>336</cp:revision>
  <dcterms:created xsi:type="dcterms:W3CDTF">2018-01-22T13:28:09Z</dcterms:created>
  <dcterms:modified xsi:type="dcterms:W3CDTF">2020-01-09T18:05:03Z</dcterms:modified>
</cp:coreProperties>
</file>